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68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94" d="100"/>
          <a:sy n="94" d="100"/>
        </p:scale>
        <p:origin x="1133" y="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/>
          <p:cNvGrpSpPr/>
          <p:nvPr/>
        </p:nvGrpSpPr>
        <p:grpSpPr>
          <a:xfrm>
            <a:off x="0" y="0"/>
            <a:ext cx="9144677" cy="6858000"/>
            <a:chOff x="0" y="0"/>
            <a:chExt cx="9144677" cy="6858000"/>
          </a:xfrm>
        </p:grpSpPr>
        <p:pic>
          <p:nvPicPr>
            <p:cNvPr id="8" name="Picture 7" descr="SD-PanelTitle-R1.png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9144000" cy="6858000"/>
            </a:xfrm>
            <a:prstGeom prst="rect">
              <a:avLst/>
            </a:prstGeom>
          </p:spPr>
        </p:pic>
        <p:sp>
          <p:nvSpPr>
            <p:cNvPr id="11" name="Rectangle 10"/>
            <p:cNvSpPr/>
            <p:nvPr/>
          </p:nvSpPr>
          <p:spPr>
            <a:xfrm>
              <a:off x="1515532" y="1520422"/>
              <a:ext cx="6112935" cy="3818468"/>
            </a:xfrm>
            <a:prstGeom prst="rect">
              <a:avLst/>
            </a:prstGeom>
            <a:noFill/>
            <a:ln w="15875" cap="flat">
              <a:miter lim="800000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pic>
          <p:nvPicPr>
            <p:cNvPr id="12" name="Picture 11" descr="HDRibbonTitle-UniformTrim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-2" r="47959"/>
            <a:stretch/>
          </p:blipFill>
          <p:spPr>
            <a:xfrm>
              <a:off x="0" y="3128434"/>
              <a:ext cx="1664208" cy="612648"/>
            </a:xfrm>
            <a:prstGeom prst="rect">
              <a:avLst/>
            </a:prstGeom>
          </p:spPr>
        </p:pic>
        <p:pic>
          <p:nvPicPr>
            <p:cNvPr id="13" name="Picture 12" descr="HDRibbonTitle-UniformTrim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-2" r="47959"/>
            <a:stretch/>
          </p:blipFill>
          <p:spPr>
            <a:xfrm>
              <a:off x="7480469" y="3128434"/>
              <a:ext cx="1664208" cy="612648"/>
            </a:xfrm>
            <a:prstGeom prst="rect">
              <a:avLst/>
            </a:prstGeom>
          </p:spPr>
        </p:pic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21934" y="1811863"/>
            <a:ext cx="5308866" cy="1515533"/>
          </a:xfrm>
        </p:spPr>
        <p:txBody>
          <a:bodyPr anchor="b">
            <a:noAutofit/>
          </a:bodyPr>
          <a:lstStyle>
            <a:lvl1pPr algn="ctr">
              <a:defRPr sz="4800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21934" y="3598327"/>
            <a:ext cx="5308866" cy="1377651"/>
          </a:xfrm>
        </p:spPr>
        <p:txBody>
          <a:bodyPr anchor="t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065417" y="5054602"/>
            <a:ext cx="673276" cy="279400"/>
          </a:xfrm>
        </p:spPr>
        <p:txBody>
          <a:bodyPr/>
          <a:lstStyle/>
          <a:p>
            <a:fld id="{5BCAD085-E8A6-8845-BD4E-CB4CCA059FC4}" type="datetimeFigureOut">
              <a:rPr lang="en-US" smtClean="0"/>
              <a:t>9/22/2025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21934" y="5054602"/>
            <a:ext cx="4064860" cy="279400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817317" y="5054602"/>
            <a:ext cx="413483" cy="279400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2019825" y="3471329"/>
            <a:ext cx="5113083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697181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6" y="4815415"/>
            <a:ext cx="6798734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026260" y="1032933"/>
            <a:ext cx="7091482" cy="3361269"/>
          </a:xfrm>
          <a:prstGeom prst="roundRect">
            <a:avLst>
              <a:gd name="adj" fmla="val 0"/>
            </a:avLst>
          </a:prstGeom>
          <a:ln w="57150" cmpd="thickThin">
            <a:solidFill>
              <a:schemeClr val="tx1">
                <a:lumMod val="50000"/>
                <a:lumOff val="5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76866" y="5382153"/>
            <a:ext cx="6798734" cy="493712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69086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6" y="906873"/>
            <a:ext cx="6798734" cy="309786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5" y="4275666"/>
            <a:ext cx="6798736" cy="1600202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1278465" y="4140199"/>
            <a:ext cx="6606425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6467419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34333" y="982132"/>
            <a:ext cx="6400250" cy="2370668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600200" y="3352799"/>
            <a:ext cx="5892798" cy="651933"/>
          </a:xfrm>
        </p:spPr>
        <p:txBody>
          <a:bodyPr anchor="ctr">
            <a:normAutofit/>
          </a:bodyPr>
          <a:lstStyle>
            <a:lvl1pPr marL="0" indent="0" algn="r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3" y="4343400"/>
            <a:ext cx="6798738" cy="1532467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849969" y="905362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33503" y="2827870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1278466" y="4140199"/>
            <a:ext cx="659553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4536104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9" y="3308581"/>
            <a:ext cx="6798728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8" y="4777381"/>
            <a:ext cx="679873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633808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09416" y="982132"/>
            <a:ext cx="6325168" cy="2243668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8" name="Text Placeholder 2"/>
          <p:cNvSpPr>
            <a:spLocks noGrp="1"/>
          </p:cNvSpPr>
          <p:nvPr>
            <p:ph type="body" idx="13"/>
          </p:nvPr>
        </p:nvSpPr>
        <p:spPr>
          <a:xfrm>
            <a:off x="1176868" y="3639312"/>
            <a:ext cx="6798730" cy="886968"/>
          </a:xfrm>
        </p:spPr>
        <p:txBody>
          <a:bodyPr anchor="b">
            <a:normAutofit/>
          </a:bodyPr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5" y="4529667"/>
            <a:ext cx="6798736" cy="1346200"/>
          </a:xfrm>
        </p:spPr>
        <p:txBody>
          <a:bodyPr anchor="t">
            <a:normAutofit/>
          </a:bodyPr>
          <a:lstStyle>
            <a:lvl1pPr marL="0" indent="0" algn="l"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878060" y="89689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649796" y="260772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cxnSp>
        <p:nvCxnSpPr>
          <p:cNvPr id="26" name="Straight Connector 25"/>
          <p:cNvCxnSpPr/>
          <p:nvPr/>
        </p:nvCxnSpPr>
        <p:spPr>
          <a:xfrm>
            <a:off x="1278466" y="3429000"/>
            <a:ext cx="659553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1082711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5" y="982131"/>
            <a:ext cx="6798734" cy="2294467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3200" b="0" dirty="0"/>
            </a:lvl1pPr>
          </a:lstStyle>
          <a:p>
            <a:pPr marL="0" lvl="0"/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4" name="Text Placeholder 2"/>
          <p:cNvSpPr>
            <a:spLocks noGrp="1"/>
          </p:cNvSpPr>
          <p:nvPr>
            <p:ph type="body" idx="13"/>
          </p:nvPr>
        </p:nvSpPr>
        <p:spPr>
          <a:xfrm>
            <a:off x="1176868" y="3566160"/>
            <a:ext cx="6798730" cy="905256"/>
          </a:xfrm>
        </p:spPr>
        <p:txBody>
          <a:bodyPr anchor="b">
            <a:normAutofit/>
          </a:bodyPr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6" y="4470400"/>
            <a:ext cx="6798734" cy="1405467"/>
          </a:xfrm>
        </p:spPr>
        <p:txBody>
          <a:bodyPr anchor="t">
            <a:normAutofit/>
          </a:bodyPr>
          <a:lstStyle>
            <a:lvl1pPr marL="0" indent="0" algn="l"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1278469" y="3429000"/>
            <a:ext cx="6606421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3579210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76865" y="2490135"/>
            <a:ext cx="6798736" cy="3385733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14" name="Straight Connector 13"/>
          <p:cNvCxnSpPr/>
          <p:nvPr/>
        </p:nvCxnSpPr>
        <p:spPr>
          <a:xfrm>
            <a:off x="1278466" y="2354670"/>
            <a:ext cx="660642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5946728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356667" y="906873"/>
            <a:ext cx="1618930" cy="496899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76867" y="906873"/>
            <a:ext cx="4915509" cy="4968993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14" name="Straight Connector 13"/>
          <p:cNvCxnSpPr/>
          <p:nvPr/>
        </p:nvCxnSpPr>
        <p:spPr>
          <a:xfrm>
            <a:off x="6245512" y="906873"/>
            <a:ext cx="0" cy="4968993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334530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/>
        </p:nvCxnSpPr>
        <p:spPr>
          <a:xfrm>
            <a:off x="1278465" y="2356260"/>
            <a:ext cx="659553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62781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78465" y="1641413"/>
            <a:ext cx="6595534" cy="1822514"/>
          </a:xfrm>
        </p:spPr>
        <p:txBody>
          <a:bodyPr anchor="b">
            <a:normAutofit/>
          </a:bodyPr>
          <a:lstStyle>
            <a:lvl1pPr algn="ctr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78465" y="3734859"/>
            <a:ext cx="6595534" cy="1090015"/>
          </a:xfrm>
        </p:spPr>
        <p:txBody>
          <a:bodyPr anchor="t">
            <a:normAutofit/>
          </a:bodyPr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31" name="Straight Connector 30"/>
          <p:cNvCxnSpPr/>
          <p:nvPr/>
        </p:nvCxnSpPr>
        <p:spPr>
          <a:xfrm>
            <a:off x="1278466" y="3599392"/>
            <a:ext cx="6595533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453298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/>
          <p:cNvCxnSpPr/>
          <p:nvPr/>
        </p:nvCxnSpPr>
        <p:spPr>
          <a:xfrm>
            <a:off x="1278465" y="2356260"/>
            <a:ext cx="659553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6" y="915337"/>
            <a:ext cx="6798734" cy="130386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76866" y="2487168"/>
            <a:ext cx="3337560" cy="3447288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5152" y="2487168"/>
            <a:ext cx="3337560" cy="3447288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75166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8" y="2658533"/>
            <a:ext cx="333756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76868" y="3243263"/>
            <a:ext cx="3337560" cy="2706624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1832" y="2658533"/>
            <a:ext cx="333756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1832" y="3243263"/>
            <a:ext cx="3337560" cy="2706624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41" name="Straight Connector 40"/>
          <p:cNvCxnSpPr/>
          <p:nvPr/>
        </p:nvCxnSpPr>
        <p:spPr>
          <a:xfrm>
            <a:off x="1278466" y="2354670"/>
            <a:ext cx="659553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187116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5" y="915337"/>
            <a:ext cx="6798735" cy="130386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14" name="Straight Connector 13"/>
          <p:cNvCxnSpPr/>
          <p:nvPr/>
        </p:nvCxnSpPr>
        <p:spPr>
          <a:xfrm>
            <a:off x="1278466" y="2354670"/>
            <a:ext cx="659553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738235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9/22/2025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04892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5" y="1388534"/>
            <a:ext cx="2536798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20062" y="982132"/>
            <a:ext cx="3855539" cy="4893735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76865" y="3031065"/>
            <a:ext cx="2536798" cy="2438404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16" name="Straight Connector 15"/>
          <p:cNvCxnSpPr/>
          <p:nvPr/>
        </p:nvCxnSpPr>
        <p:spPr>
          <a:xfrm>
            <a:off x="1278466" y="2912533"/>
            <a:ext cx="233359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233707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5" y="1883832"/>
            <a:ext cx="3632202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069" y="1032933"/>
            <a:ext cx="2929463" cy="4792136"/>
          </a:xfrm>
          <a:prstGeom prst="roundRect">
            <a:avLst>
              <a:gd name="adj" fmla="val 0"/>
            </a:avLst>
          </a:prstGeom>
          <a:ln w="57150" cmpd="thickThin">
            <a:solidFill>
              <a:schemeClr val="tx1">
                <a:lumMod val="50000"/>
                <a:lumOff val="5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76865" y="3255432"/>
            <a:ext cx="3632201" cy="18288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21276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3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9152467" cy="6858000"/>
            <a:chOff x="0" y="0"/>
            <a:chExt cx="9152467" cy="6858000"/>
          </a:xfrm>
        </p:grpSpPr>
        <p:pic>
          <p:nvPicPr>
            <p:cNvPr id="8" name="Picture 7" descr="SD-PanelContent.png"/>
            <p:cNvPicPr>
              <a:picLocks noChangeAspect="1"/>
            </p:cNvPicPr>
            <p:nvPr/>
          </p:nvPicPr>
          <p:blipFill>
            <a:blip r:embed="rId1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9144000" cy="6858000"/>
            </a:xfrm>
            <a:prstGeom prst="rect">
              <a:avLst/>
            </a:prstGeom>
          </p:spPr>
        </p:pic>
        <p:sp>
          <p:nvSpPr>
            <p:cNvPr id="9" name="Rectangle 8"/>
            <p:cNvSpPr/>
            <p:nvPr/>
          </p:nvSpPr>
          <p:spPr>
            <a:xfrm>
              <a:off x="553888" y="542807"/>
              <a:ext cx="8039776" cy="5756392"/>
            </a:xfrm>
            <a:prstGeom prst="rect">
              <a:avLst/>
            </a:prstGeom>
            <a:noFill/>
            <a:ln w="15875" cap="flat">
              <a:miter lim="800000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pic>
          <p:nvPicPr>
            <p:cNvPr id="10" name="Picture 9" descr="HDRibbonContent-UniformTrim.png"/>
            <p:cNvPicPr>
              <a:picLocks noChangeAspect="1"/>
            </p:cNvPicPr>
            <p:nvPr/>
          </p:nvPicPr>
          <p:blipFill rotWithShape="1"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" r="14240"/>
            <a:stretch/>
          </p:blipFill>
          <p:spPr>
            <a:xfrm>
              <a:off x="0" y="3128434"/>
              <a:ext cx="685800" cy="606425"/>
            </a:xfrm>
            <a:prstGeom prst="rect">
              <a:avLst/>
            </a:prstGeom>
          </p:spPr>
        </p:pic>
        <p:pic>
          <p:nvPicPr>
            <p:cNvPr id="11" name="Picture 10" descr="HDRibbonContent-UniformTrim.png"/>
            <p:cNvPicPr>
              <a:picLocks noChangeAspect="1"/>
            </p:cNvPicPr>
            <p:nvPr/>
          </p:nvPicPr>
          <p:blipFill rotWithShape="1"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" r="14240"/>
            <a:stretch/>
          </p:blipFill>
          <p:spPr>
            <a:xfrm>
              <a:off x="8466667" y="3128434"/>
              <a:ext cx="685800" cy="606425"/>
            </a:xfrm>
            <a:prstGeom prst="rect">
              <a:avLst/>
            </a:prstGeom>
          </p:spPr>
        </p:pic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76866" y="915337"/>
            <a:ext cx="6798734" cy="13038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5" y="2490135"/>
            <a:ext cx="6798736" cy="3444997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56670" y="5960533"/>
            <a:ext cx="1148283" cy="279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5BCAD085-E8A6-8845-BD4E-CB4CCA059FC4}" type="datetimeFigureOut">
              <a:rPr lang="en-US" smtClean="0"/>
              <a:t>9/22/2025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76865" y="5960533"/>
            <a:ext cx="5104667" cy="279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80091" y="5960533"/>
            <a:ext cx="395510" cy="279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32251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2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20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8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6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tandfonline.com/doi/full/10.1080/09647775.2025.2512328#d1e173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Музейлік менеджмент деген не?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Музейлік менеджмент — бұл музей жұмысын стратегиялық және күнделікті басқаруға бағытталған кешенді басқару жүйесі.</a:t>
            </a:r>
          </a:p>
          <a:p>
            <a:endParaRPr/>
          </a:p>
          <a:p>
            <a:r>
              <a:t>Мақсаты — мәдени мұраны сақтау, көпшілікке жеткізу және музейдің тұрақты дамуын қамтамасыз ету.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7. Құқық және этика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Экспонаттарға қатысты заңнамалар</a:t>
            </a:r>
          </a:p>
          <a:p>
            <a:r>
              <a:t>• Музей этикасы мен миссиясы</a:t>
            </a:r>
          </a:p>
          <a:p>
            <a:r>
              <a:t>• Авторлық құқық, мәдени мұраны қорғау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8. Стратегиялық даму және халықаралық байланыс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Даму стратегиясы мен индикаторлар</a:t>
            </a:r>
          </a:p>
          <a:p>
            <a:r>
              <a:t>• Шетелдік музейлермен әріптестік</a:t>
            </a:r>
          </a:p>
          <a:p>
            <a:r>
              <a:t>• Халықаралық көрмелерге қатысу</a:t>
            </a:r>
          </a:p>
          <a:p>
            <a:r>
              <a:t>• ЮНЕСКО, ICOM стандарттарына сай болу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Қорытынды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Музейлік менеджмент — бұл жай басқару емес, мәдени мұраның болашағын құру. Ол кәсібилік пен креативтілікті, ғылыми негіз бен технологияны ұштастырады.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/>
          <p:cNvSpPr>
            <a:spLocks noGrp="1" noChangeArrowheads="1"/>
          </p:cNvSpPr>
          <p:nvPr>
            <p:ph type="title"/>
          </p:nvPr>
        </p:nvSpPr>
        <p:spPr bwMode="auto"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altLang="ru-RU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Музей директоры</a:t>
            </a:r>
            <a:endParaRPr kumimoji="0" lang="ru-RU" alt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altLang="ru-RU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Маркетинг менеджері</a:t>
            </a:r>
            <a:endParaRPr kumimoji="0" lang="ru-RU" alt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altLang="ru-RU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Экспозиция кураторы</a:t>
            </a:r>
            <a:endParaRPr kumimoji="0" lang="ru-RU" alt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dirty="0" err="1"/>
              <a:t>Сіздер</a:t>
            </a:r>
            <a:r>
              <a:rPr lang="ru-RU" dirty="0"/>
              <a:t> </a:t>
            </a:r>
            <a:r>
              <a:rPr lang="ru-RU" dirty="0" err="1"/>
              <a:t>бірге</a:t>
            </a:r>
            <a:r>
              <a:rPr lang="ru-RU" dirty="0"/>
              <a:t> </a:t>
            </a:r>
            <a:r>
              <a:rPr lang="ru-RU" dirty="0" err="1"/>
              <a:t>ойдан</a:t>
            </a:r>
            <a:r>
              <a:rPr lang="ru-RU" dirty="0"/>
              <a:t> </a:t>
            </a:r>
            <a:r>
              <a:rPr lang="ru-RU" dirty="0" err="1"/>
              <a:t>құрастырылған</a:t>
            </a:r>
            <a:r>
              <a:rPr lang="ru-RU" dirty="0"/>
              <a:t> жаңа музей </a:t>
            </a:r>
            <a:r>
              <a:rPr lang="ru-RU" dirty="0" err="1"/>
              <a:t>ашқалы</a:t>
            </a:r>
            <a:r>
              <a:rPr lang="ru-RU" dirty="0"/>
              <a:t> </a:t>
            </a:r>
            <a:r>
              <a:rPr lang="ru-RU" dirty="0" err="1"/>
              <a:t>отырсыздар</a:t>
            </a:r>
            <a:r>
              <a:rPr lang="ru-RU" dirty="0"/>
              <a:t>. 10 минут ішінде </a:t>
            </a:r>
            <a:r>
              <a:rPr lang="ru-RU" dirty="0" err="1"/>
              <a:t>төмендегі</a:t>
            </a:r>
            <a:r>
              <a:rPr lang="ru-RU" dirty="0"/>
              <a:t> </a:t>
            </a:r>
            <a:r>
              <a:rPr lang="ru-RU" dirty="0" err="1"/>
              <a:t>сұрақтарға</a:t>
            </a:r>
            <a:r>
              <a:rPr lang="ru-RU" dirty="0"/>
              <a:t> </a:t>
            </a:r>
            <a:r>
              <a:rPr lang="ru-RU" dirty="0" err="1"/>
              <a:t>бірлесіп</a:t>
            </a:r>
            <a:r>
              <a:rPr lang="ru-RU" dirty="0"/>
              <a:t> </a:t>
            </a:r>
            <a:r>
              <a:rPr lang="ru-RU" dirty="0" err="1"/>
              <a:t>жауап</a:t>
            </a:r>
            <a:r>
              <a:rPr lang="ru-RU" dirty="0"/>
              <a:t> </a:t>
            </a:r>
            <a:r>
              <a:rPr lang="ru-RU" dirty="0" err="1"/>
              <a:t>дайындаңыз</a:t>
            </a:r>
            <a:r>
              <a:rPr lang="ru-RU" dirty="0"/>
              <a:t>:</a:t>
            </a:r>
          </a:p>
          <a:p>
            <a:r>
              <a:rPr lang="ru-RU" b="1" dirty="0" smtClean="0"/>
              <a:t> </a:t>
            </a:r>
            <a:r>
              <a:rPr lang="ru-RU" b="1" dirty="0" err="1"/>
              <a:t>Ұжымдық</a:t>
            </a:r>
            <a:r>
              <a:rPr lang="ru-RU" b="1" dirty="0"/>
              <a:t> </a:t>
            </a:r>
            <a:r>
              <a:rPr lang="ru-RU" b="1" dirty="0" err="1"/>
              <a:t>сұрақтар</a:t>
            </a:r>
            <a:r>
              <a:rPr lang="ru-RU" b="1" dirty="0"/>
              <a:t>:</a:t>
            </a:r>
          </a:p>
          <a:p>
            <a:r>
              <a:rPr lang="ru-RU" dirty="0" err="1"/>
              <a:t>Музейіңіздің</a:t>
            </a:r>
            <a:r>
              <a:rPr lang="ru-RU" dirty="0"/>
              <a:t> атауы </a:t>
            </a:r>
            <a:r>
              <a:rPr lang="ru-RU" dirty="0" err="1"/>
              <a:t>қандай</a:t>
            </a:r>
            <a:r>
              <a:rPr lang="ru-RU" dirty="0"/>
              <a:t>?</a:t>
            </a:r>
          </a:p>
          <a:p>
            <a:r>
              <a:rPr lang="ru-RU" dirty="0" err="1"/>
              <a:t>Қандай</a:t>
            </a:r>
            <a:r>
              <a:rPr lang="ru-RU" dirty="0"/>
              <a:t> </a:t>
            </a:r>
            <a:r>
              <a:rPr lang="ru-RU" dirty="0" err="1"/>
              <a:t>тақырыпқа</a:t>
            </a:r>
            <a:r>
              <a:rPr lang="ru-RU" dirty="0"/>
              <a:t> </a:t>
            </a:r>
            <a:r>
              <a:rPr lang="ru-RU" dirty="0" err="1"/>
              <a:t>арналған</a:t>
            </a:r>
            <a:r>
              <a:rPr lang="ru-RU" dirty="0"/>
              <a:t>? (</a:t>
            </a:r>
            <a:r>
              <a:rPr lang="ru-RU" dirty="0" err="1"/>
              <a:t>мысалы</a:t>
            </a:r>
            <a:r>
              <a:rPr lang="ru-RU" dirty="0"/>
              <a:t>: комикс </a:t>
            </a:r>
            <a:r>
              <a:rPr lang="ru-RU" dirty="0" err="1"/>
              <a:t>музейі</a:t>
            </a:r>
            <a:r>
              <a:rPr lang="ru-RU" dirty="0"/>
              <a:t>, </a:t>
            </a:r>
            <a:r>
              <a:rPr lang="ru-RU" dirty="0" err="1"/>
              <a:t>тылсым</a:t>
            </a:r>
            <a:r>
              <a:rPr lang="ru-RU" dirty="0"/>
              <a:t> </a:t>
            </a:r>
            <a:r>
              <a:rPr lang="ru-RU" dirty="0" err="1"/>
              <a:t>заттар</a:t>
            </a:r>
            <a:r>
              <a:rPr lang="ru-RU" dirty="0"/>
              <a:t> </a:t>
            </a:r>
            <a:r>
              <a:rPr lang="ru-RU" dirty="0" err="1"/>
              <a:t>музейі</a:t>
            </a:r>
            <a:r>
              <a:rPr lang="ru-RU" dirty="0"/>
              <a:t>, қазақ </a:t>
            </a:r>
            <a:r>
              <a:rPr lang="ru-RU" dirty="0" err="1"/>
              <a:t>батырлары</a:t>
            </a:r>
            <a:r>
              <a:rPr lang="ru-RU" dirty="0"/>
              <a:t> </a:t>
            </a:r>
            <a:r>
              <a:rPr lang="ru-RU" dirty="0" err="1"/>
              <a:t>музейі</a:t>
            </a:r>
            <a:r>
              <a:rPr lang="ru-RU" dirty="0"/>
              <a:t>)</a:t>
            </a:r>
          </a:p>
          <a:p>
            <a:r>
              <a:rPr lang="ru-RU" dirty="0" err="1"/>
              <a:t>Қандай</a:t>
            </a:r>
            <a:r>
              <a:rPr lang="ru-RU" dirty="0"/>
              <a:t> ерекше </a:t>
            </a:r>
            <a:r>
              <a:rPr lang="ru-RU" dirty="0" err="1"/>
              <a:t>экспонаттар</a:t>
            </a:r>
            <a:r>
              <a:rPr lang="ru-RU" dirty="0"/>
              <a:t> </a:t>
            </a:r>
            <a:r>
              <a:rPr lang="ru-RU" dirty="0" err="1"/>
              <a:t>болады</a:t>
            </a:r>
            <a:r>
              <a:rPr lang="ru-RU" dirty="0"/>
              <a:t>?</a:t>
            </a:r>
          </a:p>
          <a:p>
            <a:r>
              <a:rPr lang="ru-RU" dirty="0"/>
              <a:t>Қалай аудитория </a:t>
            </a:r>
            <a:r>
              <a:rPr lang="ru-RU" dirty="0" err="1"/>
              <a:t>тарта</a:t>
            </a:r>
            <a:r>
              <a:rPr lang="ru-RU" dirty="0"/>
              <a:t> </a:t>
            </a:r>
            <a:r>
              <a:rPr lang="ru-RU" dirty="0" err="1"/>
              <a:t>аласыздар</a:t>
            </a:r>
            <a:r>
              <a:rPr lang="ru-RU" dirty="0"/>
              <a:t>? (</a:t>
            </a:r>
            <a:r>
              <a:rPr lang="ru-RU" dirty="0" err="1"/>
              <a:t>жарнама</a:t>
            </a:r>
            <a:r>
              <a:rPr lang="ru-RU" dirty="0"/>
              <a:t>, онлайн </a:t>
            </a:r>
            <a:r>
              <a:rPr lang="ru-RU" dirty="0" err="1"/>
              <a:t>көрме</a:t>
            </a:r>
            <a:r>
              <a:rPr lang="ru-RU" dirty="0"/>
              <a:t>, </a:t>
            </a:r>
            <a:r>
              <a:rPr lang="ru-RU" dirty="0" err="1"/>
              <a:t>акциялар</a:t>
            </a:r>
            <a:r>
              <a:rPr lang="ru-RU" dirty="0"/>
              <a:t>)</a:t>
            </a:r>
          </a:p>
          <a:p>
            <a:r>
              <a:rPr lang="ru-RU" dirty="0" err="1"/>
              <a:t>Цифрлық</a:t>
            </a:r>
            <a:r>
              <a:rPr lang="ru-RU" dirty="0"/>
              <a:t> </a:t>
            </a:r>
            <a:r>
              <a:rPr lang="ru-RU" dirty="0" err="1"/>
              <a:t>жаңашылдық</a:t>
            </a:r>
            <a:r>
              <a:rPr lang="ru-RU" dirty="0"/>
              <a:t> </a:t>
            </a:r>
            <a:r>
              <a:rPr lang="ru-RU" dirty="0" err="1"/>
              <a:t>ретінде</a:t>
            </a:r>
            <a:r>
              <a:rPr lang="ru-RU" dirty="0"/>
              <a:t> не </a:t>
            </a:r>
            <a:r>
              <a:rPr lang="ru-RU" dirty="0" err="1"/>
              <a:t>ұсынасыздар</a:t>
            </a:r>
            <a:r>
              <a:rPr lang="ru-RU" dirty="0"/>
              <a:t>?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962570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r>
              <a:rPr lang="kk-KZ" smtClean="0"/>
              <a:t>Үйге тапсырма 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hlinkClick r:id="rId2"/>
              </a:rPr>
              <a:t>https://</a:t>
            </a:r>
            <a:r>
              <a:rPr lang="en-US" dirty="0" smtClean="0">
                <a:hlinkClick r:id="rId2"/>
              </a:rPr>
              <a:t>www.tandfonline.com/doi/full/10.1080/09647775.2025.2512328#d1e173</a:t>
            </a:r>
            <a:r>
              <a:rPr lang="en-US" dirty="0" smtClean="0"/>
              <a:t>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731045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Мақсаттары мен міндеттері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Экспозиция мен коллекцияны басқару</a:t>
            </a:r>
          </a:p>
          <a:p>
            <a:r>
              <a:t>• Қаржыландыру мен табыс көздерін дамыту</a:t>
            </a:r>
          </a:p>
          <a:p>
            <a:r>
              <a:t>• Аудиториямен тиімді жұмыс</a:t>
            </a:r>
          </a:p>
          <a:p>
            <a:r>
              <a:t>• Цифрландыру мен жаңа технологияларды енгізу</a:t>
            </a:r>
          </a:p>
          <a:p>
            <a:r>
              <a:t>• Жоғары сапалы музей қызметін қамтамасыз ету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1. Экспозиция және коллекция менеджменті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Экспонаттарды жинау, тіркеу, сақтау, қалпына келтіру</a:t>
            </a:r>
          </a:p>
          <a:p>
            <a:r>
              <a:t>• Уақытша және тұрақты көрмелер ұйымдастыру</a:t>
            </a:r>
          </a:p>
          <a:p>
            <a:r>
              <a:t>• Ғылыми-зерттеу жұмысы</a:t>
            </a:r>
          </a:p>
          <a:p>
            <a:r>
              <a:t>• Құжаттама жүргізу және каталогтау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2. Қаржылық менеджмент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Бюджеттеу және шығындарды басқару</a:t>
            </a:r>
          </a:p>
          <a:p>
            <a:r>
              <a:t>• Қаржылық есептілік және жоспарлау</a:t>
            </a:r>
          </a:p>
          <a:p>
            <a:r>
              <a:t>• Гранттар, демеушілер мен меценаттар тарту</a:t>
            </a:r>
          </a:p>
          <a:p>
            <a:r>
              <a:t>• Билеттер, сувенирлер, кеңістікті жалға беру арқылы табыс табу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3. Аудиториямен жұмыс және білім беру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Келушілермен сапалы байланыс орнату</a:t>
            </a:r>
          </a:p>
          <a:p>
            <a:r>
              <a:t>• Инклюзивті бағдарламалар</a:t>
            </a:r>
          </a:p>
          <a:p>
            <a:r>
              <a:t>• Балаларға, студенттерге, туристерге арнайы жобалар</a:t>
            </a:r>
          </a:p>
          <a:p>
            <a:r>
              <a:t>• Квест, тренинг, шеберлік сағаттар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4. Маркетинг және PR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Музей имиджі мен брендинг</a:t>
            </a:r>
          </a:p>
          <a:p>
            <a:r>
              <a:t>• PR науқандар мен жарнама</a:t>
            </a:r>
          </a:p>
          <a:p>
            <a:r>
              <a:t>• Әлеуметтік желілерде белсенділік</a:t>
            </a:r>
          </a:p>
          <a:p>
            <a:r>
              <a:t>• Келушілер санын арттыруға бағытталған іс-шаралар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5. Цифрландыру және инновация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Сандық архив және цифрлық трансформация</a:t>
            </a:r>
          </a:p>
          <a:p>
            <a:r>
              <a:t>• Онлайн көрмелер мен экскурсиялар</a:t>
            </a:r>
          </a:p>
          <a:p>
            <a:r>
              <a:t>• Мультимедиа технологиялары (AR/VR)</a:t>
            </a:r>
          </a:p>
          <a:p>
            <a:r>
              <a:t>• Мобильді қосымшалар мен QR-код жүйесі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6. Қызметкерлер менеджменті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Қызметкерлерді іріктеу және оқыту</a:t>
            </a:r>
          </a:p>
          <a:p>
            <a:r>
              <a:t>• Ішкі мотивация және командалық жұмыс</a:t>
            </a:r>
          </a:p>
          <a:p>
            <a:r>
              <a:t>• Басқару құрылымы мен рөлдер бөлінісі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Натуральные материалы">
  <a:themeElements>
    <a:clrScheme name="Натуральные материалы">
      <a:dk1>
        <a:sysClr val="windowText" lastClr="000000"/>
      </a:dk1>
      <a:lt1>
        <a:sysClr val="window" lastClr="FFFFFF"/>
      </a:lt1>
      <a:dk2>
        <a:srgbClr val="212121"/>
      </a:dk2>
      <a:lt2>
        <a:srgbClr val="DADADA"/>
      </a:lt2>
      <a:accent1>
        <a:srgbClr val="83992A"/>
      </a:accent1>
      <a:accent2>
        <a:srgbClr val="3C9770"/>
      </a:accent2>
      <a:accent3>
        <a:srgbClr val="44709D"/>
      </a:accent3>
      <a:accent4>
        <a:srgbClr val="A23C33"/>
      </a:accent4>
      <a:accent5>
        <a:srgbClr val="D97828"/>
      </a:accent5>
      <a:accent6>
        <a:srgbClr val="DEB340"/>
      </a:accent6>
      <a:hlink>
        <a:srgbClr val="A8BF4D"/>
      </a:hlink>
      <a:folHlink>
        <a:srgbClr val="B4CA80"/>
      </a:folHlink>
    </a:clrScheme>
    <a:fontScheme name="Натуральные материалы">
      <a:majorFont>
        <a:latin typeface="Garamond" panose="02020404030301010803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aramond" panose="02020404030301010803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Натуральные материалы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10000"/>
              </a:schemeClr>
            </a:gs>
            <a:gs pos="100000">
              <a:schemeClr val="phClr">
                <a:tint val="8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4000"/>
                <a:satMod val="130000"/>
                <a:lumMod val="90000"/>
              </a:schemeClr>
              <a:schemeClr val="phClr">
                <a:tint val="94000"/>
                <a:satMod val="120000"/>
                <a:lumMod val="104000"/>
              </a:schemeClr>
            </a:duotone>
          </a:blip>
          <a:tile tx="0" ty="0" sx="100000" sy="100000" flip="none" algn="tl"/>
        </a:blipFill>
      </a:fillStyleLst>
      <a:lnStyleLst>
        <a:ln w="9525" cap="rnd" cmpd="sng" algn="ctr">
          <a:solidFill>
            <a:schemeClr val="phClr"/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38100" dist="254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88000"/>
                <a:lumMod val="98000"/>
              </a:schemeClr>
            </a:gs>
          </a:gsLst>
          <a:lin ang="5400000" scaled="0"/>
        </a:gradFill>
        <a:blipFill>
          <a:blip xmlns:r="http://schemas.openxmlformats.org/officeDocument/2006/relationships" r:embed="rId2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rganic" id="{28CDC826-8792-45C0-861B-85EB3ADEDA33}" vid="{7DAC20F1-423D-49E2-BD0B-50532748BAD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Organic</Template>
  <TotalTime>5</TotalTime>
  <Words>385</Words>
  <Application>Microsoft Office PowerPoint</Application>
  <PresentationFormat>Экран (4:3)</PresentationFormat>
  <Paragraphs>62</Paragraphs>
  <Slides>13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6" baseType="lpstr">
      <vt:lpstr>Arial</vt:lpstr>
      <vt:lpstr>Garamond</vt:lpstr>
      <vt:lpstr>Натуральные материалы</vt:lpstr>
      <vt:lpstr>Музейлік менеджмент деген не?</vt:lpstr>
      <vt:lpstr> Үйге тапсырма </vt:lpstr>
      <vt:lpstr>Мақсаттары мен міндеттері</vt:lpstr>
      <vt:lpstr>1. Экспозиция және коллекция менеджменті</vt:lpstr>
      <vt:lpstr>2. Қаржылық менеджмент</vt:lpstr>
      <vt:lpstr>3. Аудиториямен жұмыс және білім беру</vt:lpstr>
      <vt:lpstr>4. Маркетинг және PR</vt:lpstr>
      <vt:lpstr>5. Цифрландыру және инновация</vt:lpstr>
      <vt:lpstr>6. Қызметкерлер менеджменті</vt:lpstr>
      <vt:lpstr>7. Құқық және этика</vt:lpstr>
      <vt:lpstr>8. Стратегиялық даму және халықаралық байланыс</vt:lpstr>
      <vt:lpstr>Қорытынды</vt:lpstr>
      <vt:lpstr>Музей директоры Маркетинг менеджері Экспозиция кураторы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Музейлік менеджмент деген не?</dc:title>
  <dc:subject/>
  <dc:creator/>
  <cp:keywords/>
  <dc:description>generated using python-pptx</dc:description>
  <cp:lastModifiedBy>User</cp:lastModifiedBy>
  <cp:revision>4</cp:revision>
  <dcterms:created xsi:type="dcterms:W3CDTF">2013-01-27T09:14:16Z</dcterms:created>
  <dcterms:modified xsi:type="dcterms:W3CDTF">2025-09-22T02:54:48Z</dcterms:modified>
  <cp:category/>
</cp:coreProperties>
</file>